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20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5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299BC-D3DB-41C8-94F8-3F2CD1F4DF20}" type="datetimeFigureOut">
              <a:rPr kumimoji="1" lang="ja-JP" altLang="en-US" smtClean="0"/>
              <a:t>2022/12/1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71E88-885D-4E32-95F7-61059B34F892}" type="slidenum">
              <a:rPr kumimoji="1" lang="ja-JP" altLang="en-US" smtClean="0"/>
              <a:t>‹#›</a:t>
            </a:fld>
            <a:endParaRPr kumimoji="1" lang="ja-JP" altLang="en-US"/>
          </a:p>
        </p:txBody>
      </p:sp>
    </p:spTree>
    <p:extLst>
      <p:ext uri="{BB962C8B-B14F-4D97-AF65-F5344CB8AC3E}">
        <p14:creationId xmlns:p14="http://schemas.microsoft.com/office/powerpoint/2010/main" val="34896333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EAE8B073-8F81-43D4-88DB-7969127465E2}"/>
              </a:ext>
            </a:extLst>
          </p:cNvPr>
          <p:cNvSpPr>
            <a:spLocks noGrp="1" noRot="1" noChangeAspect="1" noChangeArrowheads="1" noTextEdit="1"/>
          </p:cNvSpPr>
          <p:nvPr>
            <p:ph type="sldImg"/>
          </p:nvPr>
        </p:nvSpPr>
        <p:spPr>
          <a:xfrm>
            <a:off x="1371600" y="1143000"/>
            <a:ext cx="4114800" cy="3086100"/>
          </a:xfrm>
          <a:ln/>
        </p:spPr>
      </p:sp>
      <p:sp>
        <p:nvSpPr>
          <p:cNvPr id="3" name="ノート プレースホルダー 2">
            <a:extLst>
              <a:ext uri="{FF2B5EF4-FFF2-40B4-BE49-F238E27FC236}">
                <a16:creationId xmlns:a16="http://schemas.microsoft.com/office/drawing/2014/main" id="{4F5FB04F-BA4E-45B7-AAF5-2DC1019C4F67}"/>
              </a:ext>
            </a:extLst>
          </p:cNvPr>
          <p:cNvSpPr>
            <a:spLocks noGrp="1"/>
          </p:cNvSpPr>
          <p:nvPr>
            <p:ph type="body" idx="1"/>
          </p:nvPr>
        </p:nvSpPr>
        <p:spPr/>
        <p:txBody>
          <a:bodyPr/>
          <a:lstStyle/>
          <a:p>
            <a:pPr>
              <a:defRPr/>
            </a:pPr>
            <a:r>
              <a:rPr kumimoji="0" lang="ja-JP" altLang="en-US" dirty="0">
                <a:latin typeface="+mn-ea"/>
              </a:rPr>
              <a:t>また、浜通り地域等発の実用化技術・製品等の創出を目指し、</a:t>
            </a:r>
            <a:endParaRPr kumimoji="0" lang="en-US" altLang="ja-JP" dirty="0">
              <a:latin typeface="+mn-ea"/>
            </a:endParaRPr>
          </a:p>
          <a:p>
            <a:pPr>
              <a:defRPr/>
            </a:pPr>
            <a:r>
              <a:rPr kumimoji="0" lang="ja-JP" altLang="en-US" dirty="0">
                <a:latin typeface="+mn-ea"/>
              </a:rPr>
              <a:t>県の</a:t>
            </a:r>
            <a:r>
              <a:rPr kumimoji="0" lang="zh-TW" altLang="en-US" dirty="0">
                <a:latin typeface="+mn-ea"/>
              </a:rPr>
              <a:t>「</a:t>
            </a:r>
            <a:r>
              <a:rPr kumimoji="0" lang="ja-JP" altLang="en-US" dirty="0">
                <a:latin typeface="+mn-ea"/>
              </a:rPr>
              <a:t>イノベ実用化補助金」（←</a:t>
            </a:r>
            <a:r>
              <a:rPr kumimoji="0" lang="zh-TW" altLang="en-US" dirty="0">
                <a:latin typeface="+mn-ea"/>
              </a:rPr>
              <a:t>地域復興実用化開発等促進事業費補助金</a:t>
            </a:r>
            <a:r>
              <a:rPr kumimoji="0" lang="ja-JP" altLang="en-US" dirty="0">
                <a:latin typeface="+mn-ea"/>
              </a:rPr>
              <a:t>）に</a:t>
            </a:r>
            <a:endParaRPr kumimoji="0" lang="en-US" altLang="ja-JP" dirty="0">
              <a:latin typeface="+mn-ea"/>
            </a:endParaRPr>
          </a:p>
          <a:p>
            <a:pPr>
              <a:defRPr/>
            </a:pPr>
            <a:r>
              <a:rPr kumimoji="0" lang="ja-JP" altLang="en-US" dirty="0">
                <a:latin typeface="+mn-ea"/>
              </a:rPr>
              <a:t>採択された企業に対して、</a:t>
            </a:r>
            <a:endParaRPr kumimoji="0" lang="en-US" altLang="ja-JP" dirty="0">
              <a:latin typeface="+mn-ea"/>
            </a:endParaRPr>
          </a:p>
          <a:p>
            <a:pPr>
              <a:defRPr/>
            </a:pPr>
            <a:r>
              <a:rPr kumimoji="0" lang="ja-JP" altLang="en-US" dirty="0">
                <a:latin typeface="+mn-ea"/>
              </a:rPr>
              <a:t>事業化に向けて個々の事業者が抱えている課題解決のためコンサルティングや</a:t>
            </a:r>
            <a:endParaRPr kumimoji="0" lang="en-US" altLang="ja-JP" dirty="0">
              <a:latin typeface="+mn-ea"/>
            </a:endParaRPr>
          </a:p>
          <a:p>
            <a:pPr>
              <a:defRPr/>
            </a:pPr>
            <a:r>
              <a:rPr kumimoji="0" lang="ja-JP" altLang="en-US" dirty="0">
                <a:latin typeface="+mn-ea"/>
              </a:rPr>
              <a:t>知財保護などの支援も実施しています。</a:t>
            </a:r>
          </a:p>
          <a:p>
            <a:pPr>
              <a:defRPr/>
            </a:pPr>
            <a:endParaRPr lang="en-US" altLang="ja-JP" dirty="0">
              <a:latin typeface="+mn-ea"/>
            </a:endParaRPr>
          </a:p>
          <a:p>
            <a:pPr>
              <a:defRPr/>
            </a:pPr>
            <a:r>
              <a:rPr lang="ja-JP" altLang="en-US" dirty="0">
                <a:latin typeface="+mn-ea"/>
              </a:rPr>
              <a:t>３０～４０年かかるとされている廃炉では、</a:t>
            </a:r>
            <a:endParaRPr lang="en-US" altLang="ja-JP" dirty="0">
              <a:latin typeface="+mn-ea"/>
            </a:endParaRPr>
          </a:p>
          <a:p>
            <a:pPr>
              <a:defRPr/>
            </a:pPr>
            <a:r>
              <a:rPr lang="ja-JP" altLang="en-US" dirty="0">
                <a:latin typeface="+mn-ea"/>
              </a:rPr>
              <a:t>地元企業が廃炉関連産業に参入できるよう、</a:t>
            </a:r>
            <a:endParaRPr lang="en-US" altLang="ja-JP" dirty="0">
              <a:latin typeface="+mn-ea"/>
            </a:endParaRPr>
          </a:p>
          <a:p>
            <a:pPr>
              <a:defRPr/>
            </a:pPr>
            <a:r>
              <a:rPr kumimoji="0" lang="ja-JP" altLang="en-US" dirty="0">
                <a:latin typeface="+mn-ea"/>
              </a:rPr>
              <a:t>可能性の調査を実施中であり、元請企業と地元企業をつなぐ</a:t>
            </a:r>
            <a:endParaRPr kumimoji="0" lang="en-US" altLang="ja-JP" dirty="0">
              <a:latin typeface="+mn-ea"/>
            </a:endParaRPr>
          </a:p>
          <a:p>
            <a:pPr>
              <a:defRPr/>
            </a:pPr>
            <a:r>
              <a:rPr kumimoji="0" lang="ja-JP" altLang="en-US" dirty="0">
                <a:latin typeface="+mn-ea"/>
              </a:rPr>
              <a:t>マッチングスキームの検討を、今年度から開始したところです。</a:t>
            </a:r>
            <a:endParaRPr kumimoji="0" lang="en-US" altLang="ja-JP" dirty="0">
              <a:latin typeface="+mn-ea"/>
            </a:endParaRPr>
          </a:p>
          <a:p>
            <a:pPr>
              <a:defRPr/>
            </a:pPr>
            <a:r>
              <a:rPr kumimoji="0" lang="ja-JP" altLang="en-US" dirty="0">
                <a:latin typeface="+mn-ea"/>
              </a:rPr>
              <a:t>昨年１２月より、トライアル的に元請希望会社と下請希望会社のマッチング会を</a:t>
            </a:r>
            <a:endParaRPr kumimoji="0" lang="en-US" altLang="ja-JP" dirty="0">
              <a:latin typeface="+mn-ea"/>
            </a:endParaRPr>
          </a:p>
          <a:p>
            <a:pPr>
              <a:defRPr/>
            </a:pPr>
            <a:r>
              <a:rPr kumimoji="0" lang="ja-JP" altLang="en-US" dirty="0">
                <a:latin typeface="+mn-ea"/>
              </a:rPr>
              <a:t>開催しました。</a:t>
            </a:r>
            <a:endParaRPr lang="ja-JP" altLang="en-US" dirty="0">
              <a:latin typeface="+mn-ea"/>
            </a:endParaRPr>
          </a:p>
        </p:txBody>
      </p:sp>
    </p:spTree>
    <p:extLst>
      <p:ext uri="{BB962C8B-B14F-4D97-AF65-F5344CB8AC3E}">
        <p14:creationId xmlns:p14="http://schemas.microsoft.com/office/powerpoint/2010/main" val="37639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391081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164748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145233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204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163328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38763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59312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21124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394143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328263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510975-A72B-461A-8240-D744745E8AED}" type="datetimeFigureOut">
              <a:rPr kumimoji="1" lang="ja-JP" altLang="en-US" smtClean="0"/>
              <a:t>2022/12/1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334033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10975-A72B-461A-8240-D744745E8AED}" type="datetimeFigureOut">
              <a:rPr kumimoji="1" lang="ja-JP" altLang="en-US" smtClean="0"/>
              <a:t>2022/12/1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AE5E1-335C-45AC-BF3D-64F41F97FC2F}" type="slidenum">
              <a:rPr kumimoji="1" lang="ja-JP" altLang="en-US" smtClean="0"/>
              <a:t>‹#›</a:t>
            </a:fld>
            <a:endParaRPr kumimoji="1" lang="ja-JP" altLang="en-US"/>
          </a:p>
        </p:txBody>
      </p:sp>
    </p:spTree>
    <p:extLst>
      <p:ext uri="{BB962C8B-B14F-4D97-AF65-F5344CB8AC3E}">
        <p14:creationId xmlns:p14="http://schemas.microsoft.com/office/powerpoint/2010/main" val="2930869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3">
            <a:extLst>
              <a:ext uri="{FF2B5EF4-FFF2-40B4-BE49-F238E27FC236}">
                <a16:creationId xmlns:a16="http://schemas.microsoft.com/office/drawing/2014/main" id="{D0220203-AAD1-4657-A41A-A91E0B6E83A9}"/>
              </a:ext>
            </a:extLst>
          </p:cNvPr>
          <p:cNvSpPr>
            <a:spLocks noChangeArrowheads="1"/>
          </p:cNvSpPr>
          <p:nvPr/>
        </p:nvSpPr>
        <p:spPr bwMode="auto">
          <a:xfrm>
            <a:off x="34925" y="115890"/>
            <a:ext cx="472437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ja-JP" altLang="en-US" sz="1800" b="1" dirty="0">
                <a:latin typeface="メイリオ" panose="020B0604030504040204" pitchFamily="50" charset="-128"/>
                <a:ea typeface="メイリオ" panose="020B0604030504040204" pitchFamily="50" charset="-128"/>
              </a:rPr>
              <a:t>機構の取組  産業集積・ビジネスマッチング</a:t>
            </a:r>
            <a:endParaRPr lang="ja-JP" altLang="en-US" sz="1400" b="1" dirty="0">
              <a:latin typeface="メイリオ" panose="020B0604030504040204" pitchFamily="50" charset="-128"/>
              <a:ea typeface="メイリオ" panose="020B0604030504040204" pitchFamily="50" charset="-128"/>
            </a:endParaRPr>
          </a:p>
        </p:txBody>
      </p:sp>
      <p:sp>
        <p:nvSpPr>
          <p:cNvPr id="3" name="正方形/長方形 9">
            <a:extLst>
              <a:ext uri="{FF2B5EF4-FFF2-40B4-BE49-F238E27FC236}">
                <a16:creationId xmlns:a16="http://schemas.microsoft.com/office/drawing/2014/main" id="{4173F553-DBAB-4912-86BB-53F763C24308}"/>
              </a:ext>
            </a:extLst>
          </p:cNvPr>
          <p:cNvSpPr>
            <a:spLocks noChangeArrowheads="1"/>
          </p:cNvSpPr>
          <p:nvPr/>
        </p:nvSpPr>
        <p:spPr bwMode="auto">
          <a:xfrm>
            <a:off x="26988" y="679188"/>
            <a:ext cx="9090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Font typeface="Arial" panose="020B0604020202020204" pitchFamily="34" charset="0"/>
              <a:buChar char="•"/>
              <a:defRPr kumimoji="1" sz="32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kumimoji="1" sz="28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kumimoji="1" sz="2400">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Arial" panose="020B0604020202020204" pitchFamily="34" charset="0"/>
              <a:buChar char="»"/>
              <a:defRPr kumimoji="1" sz="2000">
                <a:solidFill>
                  <a:schemeClr val="tx1"/>
                </a:solidFill>
                <a:latin typeface="Calibri" panose="020F0502020204030204" pitchFamily="34" charset="0"/>
                <a:cs typeface="Arial" panose="020B0604020202020204" pitchFamily="34" charset="0"/>
              </a:defRPr>
            </a:lvl9pPr>
          </a:lstStyle>
          <a:p>
            <a:pPr>
              <a:spcBef>
                <a:spcPct val="0"/>
              </a:spcBef>
              <a:buSzTx/>
              <a:buFontTx/>
              <a:buNone/>
            </a:pPr>
            <a:r>
              <a:rPr kumimoji="0" lang="ja-JP" altLang="en-US" sz="1800" b="1" dirty="0">
                <a:latin typeface="Meiryo UI" panose="020B0604030504040204" pitchFamily="50" charset="-128"/>
                <a:ea typeface="Meiryo UI" panose="020B0604030504040204" pitchFamily="50" charset="-128"/>
              </a:rPr>
              <a:t>＜事業化支援＞　</a:t>
            </a:r>
          </a:p>
        </p:txBody>
      </p:sp>
      <p:sp>
        <p:nvSpPr>
          <p:cNvPr id="81" name="正方形/長方形 80">
            <a:extLst>
              <a:ext uri="{FF2B5EF4-FFF2-40B4-BE49-F238E27FC236}">
                <a16:creationId xmlns:a16="http://schemas.microsoft.com/office/drawing/2014/main" id="{15739276-8D9A-48F1-BEFF-CA709E4AE930}"/>
              </a:ext>
            </a:extLst>
          </p:cNvPr>
          <p:cNvSpPr/>
          <p:nvPr/>
        </p:nvSpPr>
        <p:spPr>
          <a:xfrm>
            <a:off x="220663" y="4346793"/>
            <a:ext cx="1909762" cy="663575"/>
          </a:xfrm>
          <a:prstGeom prst="rect">
            <a:avLst/>
          </a:prstGeom>
          <a:solidFill>
            <a:schemeClr val="bg1"/>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テキスト ボックス 40">
            <a:extLst>
              <a:ext uri="{FF2B5EF4-FFF2-40B4-BE49-F238E27FC236}">
                <a16:creationId xmlns:a16="http://schemas.microsoft.com/office/drawing/2014/main" id="{2B6BF37D-701D-41E3-A8DC-E276870172E0}"/>
              </a:ext>
            </a:extLst>
          </p:cNvPr>
          <p:cNvSpPr txBox="1"/>
          <p:nvPr/>
        </p:nvSpPr>
        <p:spPr>
          <a:xfrm>
            <a:off x="109101" y="1220224"/>
            <a:ext cx="8782050" cy="5232202"/>
          </a:xfrm>
          <a:prstGeom prst="rect">
            <a:avLst/>
          </a:prstGeom>
          <a:noFill/>
          <a:ln w="19050">
            <a:solidFill>
              <a:schemeClr val="tx1"/>
            </a:solidFill>
          </a:ln>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具体的事例</a:t>
            </a:r>
            <a:r>
              <a:rPr lang="en-US" altLang="ja-JP" sz="1400" b="1" dirty="0">
                <a:latin typeface="Meiryo UI" panose="020B0604030504040204" pitchFamily="50" charset="-128"/>
                <a:ea typeface="Meiryo UI" panose="020B0604030504040204" pitchFamily="50" charset="-128"/>
              </a:rPr>
              <a:t>】</a:t>
            </a: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28930CEF-E29B-4AE9-9968-52BD6FA1A091}"/>
              </a:ext>
            </a:extLst>
          </p:cNvPr>
          <p:cNvSpPr txBox="1"/>
          <p:nvPr/>
        </p:nvSpPr>
        <p:spPr>
          <a:xfrm>
            <a:off x="195140" y="1527376"/>
            <a:ext cx="1214560" cy="369332"/>
          </a:xfrm>
          <a:prstGeom prst="rect">
            <a:avLst/>
          </a:prstGeom>
          <a:noFill/>
          <a:ln>
            <a:solidFill>
              <a:srgbClr val="0070C0"/>
            </a:solid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㈱木の力</a:t>
            </a:r>
          </a:p>
        </p:txBody>
      </p:sp>
      <p:sp>
        <p:nvSpPr>
          <p:cNvPr id="4" name="テキスト ボックス 3">
            <a:extLst>
              <a:ext uri="{FF2B5EF4-FFF2-40B4-BE49-F238E27FC236}">
                <a16:creationId xmlns:a16="http://schemas.microsoft.com/office/drawing/2014/main" id="{10C21D8B-BC14-40D3-81AC-B9EC043F504D}"/>
              </a:ext>
            </a:extLst>
          </p:cNvPr>
          <p:cNvSpPr txBox="1"/>
          <p:nvPr/>
        </p:nvSpPr>
        <p:spPr>
          <a:xfrm>
            <a:off x="283702" y="1914872"/>
            <a:ext cx="5475592" cy="584775"/>
          </a:xfrm>
          <a:prstGeom prst="rect">
            <a:avLst/>
          </a:prstGeom>
          <a:noFill/>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目的とする事業</a:t>
            </a:r>
            <a:r>
              <a:rPr lang="en-US" altLang="ja-JP" sz="1600" b="1"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ログブリッド工法に関する新商品の研究開発</a:t>
            </a:r>
            <a:endParaRPr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180841B-65A4-43F9-90EC-A7EA37D3A5B5}"/>
              </a:ext>
            </a:extLst>
          </p:cNvPr>
          <p:cNvSpPr txBox="1"/>
          <p:nvPr/>
        </p:nvSpPr>
        <p:spPr>
          <a:xfrm>
            <a:off x="233915" y="2600279"/>
            <a:ext cx="6064023" cy="769441"/>
          </a:xfrm>
          <a:prstGeom prst="rect">
            <a:avLst/>
          </a:prstGeom>
          <a:noFill/>
          <a:ln>
            <a:no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事業化の課題</a:t>
            </a:r>
            <a:r>
              <a:rPr lang="en-US" altLang="ja-JP" sz="16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〇販売促進策の立案（</a:t>
            </a:r>
            <a:r>
              <a:rPr lang="en-US" altLang="ja-JP" sz="1400" dirty="0" err="1">
                <a:latin typeface="Meiryo UI" panose="020B0604030504040204" pitchFamily="50" charset="-128"/>
                <a:ea typeface="Meiryo UI" panose="020B0604030504040204" pitchFamily="50" charset="-128"/>
              </a:rPr>
              <a:t>BtoC</a:t>
            </a:r>
            <a:r>
              <a:rPr lang="ja-JP" altLang="en-US" sz="1400" dirty="0">
                <a:latin typeface="Meiryo UI" panose="020B0604030504040204" pitchFamily="50" charset="-128"/>
                <a:ea typeface="Meiryo UI" panose="020B0604030504040204" pitchFamily="50" charset="-128"/>
              </a:rPr>
              <a:t>）（プロモーション）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〇企業の知名度アップ、イメージアップ（</a:t>
            </a:r>
            <a:r>
              <a:rPr lang="en-US" altLang="ja-JP" sz="1400"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F5A1093-C128-4EE0-9328-41E50C9980BC}"/>
              </a:ext>
            </a:extLst>
          </p:cNvPr>
          <p:cNvSpPr txBox="1"/>
          <p:nvPr/>
        </p:nvSpPr>
        <p:spPr>
          <a:xfrm>
            <a:off x="252849" y="3488281"/>
            <a:ext cx="6192688" cy="2870016"/>
          </a:xfrm>
          <a:prstGeom prst="rect">
            <a:avLst/>
          </a:prstGeom>
          <a:noFill/>
          <a:ln>
            <a:no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イノベ機構の支援</a:t>
            </a:r>
            <a:r>
              <a:rPr lang="en-US" altLang="ja-JP" sz="16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〇想定顧客層を理解するための各種調査</a:t>
            </a:r>
            <a:r>
              <a:rPr lang="ja-JP" altLang="en-US" sz="1400" b="1" dirty="0">
                <a:latin typeface="Meiryo UI" panose="020B0604030504040204" pitchFamily="50" charset="-128"/>
                <a:ea typeface="Meiryo UI" panose="020B0604030504040204" pitchFamily="50" charset="-128"/>
              </a:rPr>
              <a:t>（プロモーション）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〇他社販促策の調査とその結果を踏まえた販促策の提案</a:t>
            </a:r>
            <a:r>
              <a:rPr lang="ja-JP" altLang="en-US" sz="1400" b="1" dirty="0">
                <a:latin typeface="Meiryo UI" panose="020B0604030504040204" pitchFamily="50" charset="-128"/>
                <a:ea typeface="Meiryo UI" panose="020B0604030504040204" pitchFamily="50" charset="-128"/>
              </a:rPr>
              <a:t>（プロモーション）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a:t>
            </a:r>
            <a:r>
              <a:rPr lang="en-US" altLang="ja-JP" sz="1400" dirty="0">
                <a:latin typeface="Meiryo UI" panose="020B0604030504040204" pitchFamily="50" charset="-128"/>
                <a:ea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rPr>
              <a:t>改修や</a:t>
            </a: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の活用手法改善の実行支援</a:t>
            </a:r>
            <a:r>
              <a:rPr lang="ja-JP" altLang="en-US" sz="1400" b="1" dirty="0">
                <a:latin typeface="Meiryo UI" panose="020B0604030504040204" pitchFamily="50" charset="-128"/>
                <a:ea typeface="Meiryo UI" panose="020B0604030504040204" pitchFamily="50" charset="-128"/>
              </a:rPr>
              <a:t>（プロモーション）</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〇販売戦略策定とデザイン・</a:t>
            </a:r>
            <a:r>
              <a:rPr lang="en-US" altLang="ja-JP" sz="1400" dirty="0">
                <a:latin typeface="Meiryo UI" panose="020B0604030504040204" pitchFamily="50" charset="-128"/>
                <a:ea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rPr>
              <a:t>を担当する人材の確保に向け福島県が実施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している副業人材マッチングサイトを紹介</a:t>
            </a:r>
            <a:r>
              <a:rPr lang="ja-JP" altLang="en-US" sz="1400" b="1" dirty="0">
                <a:latin typeface="Meiryo UI" panose="020B0604030504040204" pitchFamily="50" charset="-128"/>
                <a:ea typeface="Meiryo UI" panose="020B0604030504040204" pitchFamily="50" charset="-128"/>
              </a:rPr>
              <a:t>（プロモーション）</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〇ログブリッド工法の商標取得支援</a:t>
            </a:r>
            <a:r>
              <a:rPr lang="ja-JP" altLang="en-US" sz="1400" b="1" dirty="0">
                <a:latin typeface="Meiryo UI" panose="020B0604030504040204" pitchFamily="50" charset="-128"/>
                <a:ea typeface="Meiryo UI" panose="020B0604030504040204" pitchFamily="50" charset="-128"/>
              </a:rPr>
              <a:t>（知財）</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〇ログブリッド工法における特許出願（</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件）支援（</a:t>
            </a:r>
            <a:r>
              <a:rPr lang="ja-JP" altLang="en-US" sz="1400" b="1" dirty="0">
                <a:latin typeface="Meiryo UI" panose="020B0604030504040204" pitchFamily="50" charset="-128"/>
                <a:ea typeface="Meiryo UI" panose="020B0604030504040204" pitchFamily="50" charset="-128"/>
              </a:rPr>
              <a:t>知財）</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〇</a:t>
            </a:r>
            <a:r>
              <a:rPr lang="en-US" altLang="ja-JP" sz="1400" dirty="0">
                <a:latin typeface="Meiryo UI" panose="020B0604030504040204" pitchFamily="50" charset="-128"/>
                <a:ea typeface="Meiryo UI" panose="020B0604030504040204" pitchFamily="50" charset="-128"/>
              </a:rPr>
              <a:t>CSR</a:t>
            </a:r>
            <a:r>
              <a:rPr lang="ja-JP" altLang="en-US" sz="1400" dirty="0">
                <a:latin typeface="Meiryo UI" panose="020B0604030504040204" pitchFamily="50" charset="-128"/>
                <a:ea typeface="Meiryo UI" panose="020B0604030504040204" pitchFamily="50" charset="-128"/>
              </a:rPr>
              <a:t>を活用した企業</a:t>
            </a:r>
            <a:r>
              <a:rPr lang="en-US" altLang="ja-JP" sz="1400"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手法の提案と実行支援</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PR</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部分的な採用を含めて４件の住宅を受注！</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リフォーム分野で１件受注！</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さら</a:t>
            </a:r>
            <a:r>
              <a:rPr lang="ja-JP" altLang="en-US" sz="1400" b="1">
                <a:latin typeface="Meiryo UI" panose="020B0604030504040204" pitchFamily="50" charset="-128"/>
                <a:ea typeface="Meiryo UI" panose="020B0604030504040204" pitchFamily="50" charset="-128"/>
              </a:rPr>
              <a:t>なる受注増を目指し、</a:t>
            </a:r>
            <a:r>
              <a:rPr lang="ja-JP" altLang="en-US" sz="1400" b="1" dirty="0">
                <a:latin typeface="Meiryo UI" panose="020B0604030504040204" pitchFamily="50" charset="-128"/>
                <a:ea typeface="Meiryo UI" panose="020B0604030504040204" pitchFamily="50" charset="-128"/>
              </a:rPr>
              <a:t>次年度に向け</a:t>
            </a:r>
            <a:r>
              <a:rPr lang="en-US" altLang="ja-JP" sz="1400" b="1" dirty="0">
                <a:latin typeface="Meiryo UI" panose="020B0604030504040204" pitchFamily="50" charset="-128"/>
                <a:ea typeface="Meiryo UI" panose="020B0604030504040204" pitchFamily="50" charset="-128"/>
              </a:rPr>
              <a:t>HP</a:t>
            </a:r>
            <a:r>
              <a:rPr lang="ja-JP" altLang="en-US" sz="1400" b="1" dirty="0">
                <a:latin typeface="Meiryo UI" panose="020B0604030504040204" pitchFamily="50" charset="-128"/>
                <a:ea typeface="Meiryo UI" panose="020B0604030504040204" pitchFamily="50" charset="-128"/>
              </a:rPr>
              <a:t>の改修や人材を確保！</a:t>
            </a:r>
            <a:endParaRPr lang="en-US" altLang="ja-JP" sz="1400" b="1"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1952D8F-E17F-45D0-B85C-F9B227B67395}"/>
              </a:ext>
            </a:extLst>
          </p:cNvPr>
          <p:cNvSpPr/>
          <p:nvPr/>
        </p:nvSpPr>
        <p:spPr bwMode="gray">
          <a:xfrm>
            <a:off x="6589285" y="4040372"/>
            <a:ext cx="1959296" cy="2231112"/>
          </a:xfrm>
          <a:prstGeom prst="rect">
            <a:avLst/>
          </a:prstGeom>
          <a:solidFill>
            <a:srgbClr val="BBBCBC"/>
          </a:solidFill>
          <a:ln w="28575" algn="ctr">
            <a:solidFill>
              <a:schemeClr val="tx1"/>
            </a:solidFill>
            <a:miter lim="800000"/>
            <a:headEnd/>
            <a:tailEnd/>
          </a:ln>
        </p:spPr>
        <p:txBody>
          <a:bodyPr wrap="square" lIns="36000" tIns="36000" rIns="36000" bIns="36000" rtlCol="0" anchor="ct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algn="ctr">
              <a:buFont typeface="Wingdings 2" pitchFamily="18" charset="2"/>
              <a:buNone/>
            </a:pPr>
            <a:endParaRPr lang="ja-JP" altLang="en-US" sz="1200" dirty="0"/>
          </a:p>
        </p:txBody>
      </p:sp>
      <p:sp>
        <p:nvSpPr>
          <p:cNvPr id="19" name="正方形/長方形 18">
            <a:extLst>
              <a:ext uri="{FF2B5EF4-FFF2-40B4-BE49-F238E27FC236}">
                <a16:creationId xmlns:a16="http://schemas.microsoft.com/office/drawing/2014/main" id="{0E9587D0-71A3-4000-9725-4293BC991DFE}"/>
              </a:ext>
            </a:extLst>
          </p:cNvPr>
          <p:cNvSpPr/>
          <p:nvPr/>
        </p:nvSpPr>
        <p:spPr bwMode="gray">
          <a:xfrm>
            <a:off x="6122503" y="1819175"/>
            <a:ext cx="2574000" cy="1715066"/>
          </a:xfrm>
          <a:prstGeom prst="rect">
            <a:avLst/>
          </a:prstGeom>
          <a:solidFill>
            <a:srgbClr val="BBBCBC"/>
          </a:solidFill>
          <a:ln w="28575" algn="ctr">
            <a:solidFill>
              <a:schemeClr val="tx1"/>
            </a:solidFill>
            <a:miter lim="800000"/>
            <a:headEnd/>
            <a:tailEnd/>
          </a:ln>
        </p:spPr>
        <p:txBody>
          <a:bodyPr wrap="square" lIns="36000" tIns="36000" rIns="36000" bIns="36000" rtlCol="0" anchor="ct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algn="ctr">
              <a:buFont typeface="Wingdings 2" pitchFamily="18" charset="2"/>
              <a:buNone/>
            </a:pPr>
            <a:endParaRPr lang="ja-JP" altLang="en-US" sz="1200" dirty="0"/>
          </a:p>
        </p:txBody>
      </p:sp>
      <p:sp>
        <p:nvSpPr>
          <p:cNvPr id="22" name="正方形/長方形 21">
            <a:extLst>
              <a:ext uri="{FF2B5EF4-FFF2-40B4-BE49-F238E27FC236}">
                <a16:creationId xmlns:a16="http://schemas.microsoft.com/office/drawing/2014/main" id="{05CF002A-B388-410A-8895-9FE67CEE89C5}"/>
              </a:ext>
            </a:extLst>
          </p:cNvPr>
          <p:cNvSpPr/>
          <p:nvPr/>
        </p:nvSpPr>
        <p:spPr bwMode="gray">
          <a:xfrm>
            <a:off x="6122503" y="3274022"/>
            <a:ext cx="2574000" cy="239729"/>
          </a:xfrm>
          <a:prstGeom prst="rect">
            <a:avLst/>
          </a:prstGeom>
          <a:solidFill>
            <a:schemeClr val="tx1"/>
          </a:solidFill>
          <a:ln w="28575" algn="ctr">
            <a:solidFill>
              <a:schemeClr val="tx1"/>
            </a:solidFill>
            <a:miter lim="800000"/>
            <a:headEnd/>
            <a:tailEnd/>
          </a:ln>
        </p:spPr>
        <p:txBody>
          <a:bodyPr wrap="square" lIns="36000" tIns="36000" rIns="36000" bIns="36000" rtlCol="0" anchor="ct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algn="ctr">
              <a:buFont typeface="Wingdings 2" pitchFamily="18" charset="2"/>
              <a:buNone/>
            </a:pPr>
            <a:r>
              <a:rPr lang="ja-JP" altLang="en-US" sz="1000" dirty="0">
                <a:solidFill>
                  <a:schemeClr val="bg1"/>
                </a:solidFill>
                <a:latin typeface="Meiryo UI" panose="020B0604030504040204" pitchFamily="50" charset="-128"/>
                <a:ea typeface="Meiryo UI" panose="020B0604030504040204" pitchFamily="50" charset="-128"/>
              </a:rPr>
              <a:t>施工例①　一般住宅</a:t>
            </a:r>
          </a:p>
        </p:txBody>
      </p:sp>
      <p:sp>
        <p:nvSpPr>
          <p:cNvPr id="20" name="正方形/長方形 19">
            <a:extLst>
              <a:ext uri="{FF2B5EF4-FFF2-40B4-BE49-F238E27FC236}">
                <a16:creationId xmlns:a16="http://schemas.microsoft.com/office/drawing/2014/main" id="{E32969C7-CAA7-445D-B0F8-728AEAC8DE16}"/>
              </a:ext>
            </a:extLst>
          </p:cNvPr>
          <p:cNvSpPr/>
          <p:nvPr/>
        </p:nvSpPr>
        <p:spPr bwMode="gray">
          <a:xfrm>
            <a:off x="6604076" y="5992975"/>
            <a:ext cx="1944505" cy="267876"/>
          </a:xfrm>
          <a:prstGeom prst="rect">
            <a:avLst/>
          </a:prstGeom>
          <a:solidFill>
            <a:schemeClr val="tx1"/>
          </a:solidFill>
          <a:ln w="28575" algn="ctr">
            <a:solidFill>
              <a:schemeClr val="tx1"/>
            </a:solidFill>
            <a:miter lim="800000"/>
            <a:headEnd/>
            <a:tailEnd/>
          </a:ln>
        </p:spPr>
        <p:txBody>
          <a:bodyPr wrap="square" lIns="36000" tIns="36000" rIns="36000" bIns="36000" rtlCol="0" anchor="ctr"/>
          <a:ls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9768" algn="l" rtl="0" fontAlgn="base">
              <a:spcBef>
                <a:spcPct val="0"/>
              </a:spcBef>
              <a:spcAft>
                <a:spcPct val="0"/>
              </a:spcAft>
              <a:defRPr sz="1900" kern="1200">
                <a:solidFill>
                  <a:schemeClr val="tx1"/>
                </a:solidFill>
                <a:latin typeface="Arial" charset="0"/>
                <a:ea typeface="+mn-ea"/>
                <a:cs typeface="Arial" charset="0"/>
              </a:defRPr>
            </a:lvl2pPr>
            <a:lvl3pPr marL="859536" algn="l" rtl="0" fontAlgn="base">
              <a:spcBef>
                <a:spcPct val="0"/>
              </a:spcBef>
              <a:spcAft>
                <a:spcPct val="0"/>
              </a:spcAft>
              <a:defRPr sz="1900" kern="1200">
                <a:solidFill>
                  <a:schemeClr val="tx1"/>
                </a:solidFill>
                <a:latin typeface="Arial" charset="0"/>
                <a:ea typeface="+mn-ea"/>
                <a:cs typeface="Arial" charset="0"/>
              </a:defRPr>
            </a:lvl3pPr>
            <a:lvl4pPr marL="1289304" algn="l" rtl="0" fontAlgn="base">
              <a:spcBef>
                <a:spcPct val="0"/>
              </a:spcBef>
              <a:spcAft>
                <a:spcPct val="0"/>
              </a:spcAft>
              <a:defRPr sz="1900" kern="1200">
                <a:solidFill>
                  <a:schemeClr val="tx1"/>
                </a:solidFill>
                <a:latin typeface="Arial" charset="0"/>
                <a:ea typeface="+mn-ea"/>
                <a:cs typeface="Arial" charset="0"/>
              </a:defRPr>
            </a:lvl4pPr>
            <a:lvl5pPr marL="1719072" algn="l" rtl="0" fontAlgn="base">
              <a:spcBef>
                <a:spcPct val="0"/>
              </a:spcBef>
              <a:spcAft>
                <a:spcPct val="0"/>
              </a:spcAft>
              <a:defRPr sz="1900" kern="1200">
                <a:solidFill>
                  <a:schemeClr val="tx1"/>
                </a:solidFill>
                <a:latin typeface="Arial" charset="0"/>
                <a:ea typeface="+mn-ea"/>
                <a:cs typeface="Arial" charset="0"/>
              </a:defRPr>
            </a:lvl5pPr>
            <a:lvl6pPr marL="2148840" algn="l" defTabSz="859536" rtl="0" eaLnBrk="1" latinLnBrk="0" hangingPunct="1">
              <a:defRPr sz="1900" kern="1200">
                <a:solidFill>
                  <a:schemeClr val="tx1"/>
                </a:solidFill>
                <a:latin typeface="Arial" charset="0"/>
                <a:ea typeface="+mn-ea"/>
                <a:cs typeface="Arial" charset="0"/>
              </a:defRPr>
            </a:lvl6pPr>
            <a:lvl7pPr marL="2578608" algn="l" defTabSz="859536" rtl="0" eaLnBrk="1" latinLnBrk="0" hangingPunct="1">
              <a:defRPr sz="1900" kern="1200">
                <a:solidFill>
                  <a:schemeClr val="tx1"/>
                </a:solidFill>
                <a:latin typeface="Arial" charset="0"/>
                <a:ea typeface="+mn-ea"/>
                <a:cs typeface="Arial" charset="0"/>
              </a:defRPr>
            </a:lvl7pPr>
            <a:lvl8pPr marL="3008376" algn="l" defTabSz="859536" rtl="0" eaLnBrk="1" latinLnBrk="0" hangingPunct="1">
              <a:defRPr sz="1900" kern="1200">
                <a:solidFill>
                  <a:schemeClr val="tx1"/>
                </a:solidFill>
                <a:latin typeface="Arial" charset="0"/>
                <a:ea typeface="+mn-ea"/>
                <a:cs typeface="Arial" charset="0"/>
              </a:defRPr>
            </a:lvl8pPr>
            <a:lvl9pPr marL="3438144" algn="l" defTabSz="859536" rtl="0" eaLnBrk="1" latinLnBrk="0" hangingPunct="1">
              <a:defRPr sz="1900" kern="1200">
                <a:solidFill>
                  <a:schemeClr val="tx1"/>
                </a:solidFill>
                <a:latin typeface="Arial" charset="0"/>
                <a:ea typeface="+mn-ea"/>
                <a:cs typeface="Arial" charset="0"/>
              </a:defRPr>
            </a:lvl9pPr>
          </a:lstStyle>
          <a:p>
            <a:pPr algn="ctr">
              <a:buFont typeface="Wingdings 2" pitchFamily="18" charset="2"/>
              <a:buNone/>
            </a:pPr>
            <a:r>
              <a:rPr lang="ja-JP" altLang="en-US" sz="1000" dirty="0">
                <a:solidFill>
                  <a:schemeClr val="bg1"/>
                </a:solidFill>
                <a:latin typeface="Meiryo UI" panose="020B0604030504040204" pitchFamily="50" charset="-128"/>
                <a:ea typeface="Meiryo UI" panose="020B0604030504040204" pitchFamily="50" charset="-128"/>
              </a:rPr>
              <a:t>施工例②　面会室</a:t>
            </a:r>
          </a:p>
        </p:txBody>
      </p:sp>
      <p:pic>
        <p:nvPicPr>
          <p:cNvPr id="5" name="図 4">
            <a:extLst>
              <a:ext uri="{FF2B5EF4-FFF2-40B4-BE49-F238E27FC236}">
                <a16:creationId xmlns:a16="http://schemas.microsoft.com/office/drawing/2014/main" id="{820E338D-64B4-4737-8061-7450E44F603C}"/>
              </a:ext>
            </a:extLst>
          </p:cNvPr>
          <p:cNvPicPr>
            <a:picLocks noChangeAspect="1"/>
          </p:cNvPicPr>
          <p:nvPr/>
        </p:nvPicPr>
        <p:blipFill rotWithShape="1">
          <a:blip r:embed="rId3"/>
          <a:srcRect t="13851" r="484" b="11728"/>
          <a:stretch/>
        </p:blipFill>
        <p:spPr>
          <a:xfrm>
            <a:off x="6143769" y="1843103"/>
            <a:ext cx="2552137" cy="1419800"/>
          </a:xfrm>
          <a:prstGeom prst="rect">
            <a:avLst/>
          </a:prstGeom>
        </p:spPr>
      </p:pic>
      <p:pic>
        <p:nvPicPr>
          <p:cNvPr id="7" name="図 6">
            <a:extLst>
              <a:ext uri="{FF2B5EF4-FFF2-40B4-BE49-F238E27FC236}">
                <a16:creationId xmlns:a16="http://schemas.microsoft.com/office/drawing/2014/main" id="{08630FC9-532A-4025-9C8A-3A3FA6883B21}"/>
              </a:ext>
            </a:extLst>
          </p:cNvPr>
          <p:cNvPicPr>
            <a:picLocks noChangeAspect="1"/>
          </p:cNvPicPr>
          <p:nvPr/>
        </p:nvPicPr>
        <p:blipFill>
          <a:blip r:embed="rId4"/>
          <a:stretch>
            <a:fillRect/>
          </a:stretch>
        </p:blipFill>
        <p:spPr>
          <a:xfrm>
            <a:off x="6604076" y="4051005"/>
            <a:ext cx="1944505" cy="1950933"/>
          </a:xfrm>
          <a:prstGeom prst="rect">
            <a:avLst/>
          </a:prstGeom>
        </p:spPr>
      </p:pic>
    </p:spTree>
    <p:extLst>
      <p:ext uri="{BB962C8B-B14F-4D97-AF65-F5344CB8AC3E}">
        <p14:creationId xmlns:p14="http://schemas.microsoft.com/office/powerpoint/2010/main" val="18494213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TotalTime>
  <Words>381</Words>
  <Application>Microsoft Office PowerPoint</Application>
  <PresentationFormat>画面に合わせる (4:3)</PresentationFormat>
  <Paragraphs>57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新細明體</vt:lpstr>
      <vt:lpstr>メイリオ</vt:lpstr>
      <vt:lpstr>游ゴシック</vt:lpstr>
      <vt:lpstr>Arial</vt:lpstr>
      <vt:lpstr>Calibri</vt:lpstr>
      <vt:lpstr>Calibri Light</vt:lpstr>
      <vt:lpstr>Wingdings 2</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a.endo</dc:creator>
  <cp:lastModifiedBy>遠藤 敦</cp:lastModifiedBy>
  <cp:revision>27</cp:revision>
  <cp:lastPrinted>2022-03-08T06:22:09Z</cp:lastPrinted>
  <dcterms:created xsi:type="dcterms:W3CDTF">2022-03-02T23:28:40Z</dcterms:created>
  <dcterms:modified xsi:type="dcterms:W3CDTF">2022-12-01T07:52:53Z</dcterms:modified>
</cp:coreProperties>
</file>